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63" r:id="rId4"/>
    <p:sldId id="262" r:id="rId5"/>
    <p:sldId id="288" r:id="rId6"/>
    <p:sldId id="280" r:id="rId7"/>
    <p:sldId id="287" r:id="rId8"/>
    <p:sldId id="283" r:id="rId9"/>
    <p:sldId id="285" r:id="rId10"/>
    <p:sldId id="286" r:id="rId11"/>
    <p:sldId id="289" r:id="rId12"/>
    <p:sldId id="290" r:id="rId13"/>
    <p:sldId id="279" r:id="rId14"/>
    <p:sldId id="257" r:id="rId15"/>
    <p:sldId id="258" r:id="rId16"/>
    <p:sldId id="276" r:id="rId17"/>
    <p:sldId id="277" r:id="rId18"/>
    <p:sldId id="259" r:id="rId19"/>
    <p:sldId id="260" r:id="rId20"/>
    <p:sldId id="274" r:id="rId21"/>
    <p:sldId id="275" r:id="rId22"/>
    <p:sldId id="269" r:id="rId23"/>
    <p:sldId id="270" r:id="rId24"/>
    <p:sldId id="265" r:id="rId25"/>
    <p:sldId id="266" r:id="rId26"/>
    <p:sldId id="267" r:id="rId27"/>
    <p:sldId id="264" r:id="rId28"/>
    <p:sldId id="268" r:id="rId29"/>
    <p:sldId id="271" r:id="rId30"/>
    <p:sldId id="273" r:id="rId31"/>
    <p:sldId id="272" r:id="rId32"/>
    <p:sldId id="278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8D18255-BD09-4502-A55B-49E5B15EB5EC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7A8B24-E3E1-4FEC-AA75-B55B37B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51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74AACCA-6C64-41E2-AED2-A2C54444477C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E4DB312-8DE6-44BC-9041-6E426F14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18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91FFD3-3B31-4D69-B54A-12DA5AE51961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Class Lever?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B7E1800-D7D8-4923-AEF3-939132B55843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Class Lever?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B9E5F2-2E83-4BA1-8D13-646997AB7215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B0E607-50F9-4D8F-B7C4-512F42690B80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E7E6C5-7EE7-41B2-8F0E-6BC36B8E3C4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0B7A8-2FD4-4B9A-A07B-C095A5D5E792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C88E7-73F0-4A01-8680-2811BBD5D949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BD39BC-A324-499C-8AA9-A04B9FD0504F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9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8B26F6-0582-4D61-8E0F-71DACEBC3357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9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E4623E-60BB-4ADF-B86F-AF0F16B575F3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DCEBCD-A13D-49F1-B21A-BF7FEC80263A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Disadvantages? Integrate wheel rotation sensors with any drive train!</a:t>
            </a:r>
            <a:r>
              <a:rPr lang="en-US" baseline="0" dirty="0" smtClean="0"/>
              <a:t> Helps especially during </a:t>
            </a:r>
            <a:r>
              <a:rPr lang="en-US" baseline="0" smtClean="0"/>
              <a:t>autonomous mode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61A486-1DFB-422C-834C-F8C745316D36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Rotational</a:t>
            </a:r>
            <a:r>
              <a:rPr lang="en-US" baseline="0" dirty="0" smtClean="0"/>
              <a:t> Direction of Input  and Output?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D8EC03-4447-435A-9819-7FDD33AA7F89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at stall (0 RPM) motor torque is 70 in/</a:t>
            </a:r>
            <a:r>
              <a:rPr lang="en-US" baseline="0" dirty="0" err="1" smtClean="0"/>
              <a:t>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B7F4C9-1E2E-4AE0-BE32-DD6D1624B560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at stall (0 RPM) motor torque is 70 in/</a:t>
            </a:r>
            <a:r>
              <a:rPr lang="en-US" baseline="0" dirty="0" err="1" smtClean="0"/>
              <a:t>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B7F4C9-1E2E-4AE0-BE32-DD6D1624B560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</a:t>
            </a:r>
            <a:r>
              <a:rPr lang="en-US" smtClean="0"/>
              <a:t>Disadvantages?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</a:t>
            </a:r>
            <a:r>
              <a:rPr lang="en-US" smtClean="0"/>
              <a:t>Disadvantages?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Disadvantages? Note center wheels slightly lower. Why?  Climbing?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  Steering control</a:t>
            </a:r>
            <a:r>
              <a:rPr lang="en-US" baseline="0" dirty="0" smtClean="0"/>
              <a:t>  can be done with chains, belts or steering motors and sensors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 Disadvantages?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Power Train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C2DA04-0A09-45D9-ABA4-CA56C5007388}" type="datetime1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 Frank (Racer) Saladino fsracer@optonline.net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4DB312-8DE6-44BC-9041-6E426F14C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913C-961C-4108-B6B8-F7C88FDDCABA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18E6-367F-442C-9125-4340623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0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authors/a/archimedes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305050"/>
          </a:xfrm>
        </p:spPr>
        <p:txBody>
          <a:bodyPr>
            <a:normAutofit/>
          </a:bodyPr>
          <a:lstStyle/>
          <a:p>
            <a:r>
              <a:rPr lang="en-US" dirty="0" smtClean="0"/>
              <a:t>Power Transmission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Drivetrain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10" y="2743200"/>
            <a:ext cx="6400800" cy="34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150" y="2705100"/>
            <a:ext cx="6667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76350" y="2754086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0750" y="2759529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6764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4350" y="2609850"/>
            <a:ext cx="342900" cy="3429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950" y="2988129"/>
            <a:ext cx="1295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9350" y="298812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  <a:endCxn id="9" idx="0"/>
          </p:cNvCxnSpPr>
          <p:nvPr/>
        </p:nvCxnSpPr>
        <p:spPr>
          <a:xfrm flipV="1">
            <a:off x="2152650" y="2609850"/>
            <a:ext cx="2343150" cy="378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14600" y="2952751"/>
            <a:ext cx="2019300" cy="1238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" y="48006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Six Wheel Drive</a:t>
            </a:r>
          </a:p>
        </p:txBody>
      </p:sp>
      <p:sp>
        <p:nvSpPr>
          <p:cNvPr id="17" name="Oval 16"/>
          <p:cNvSpPr/>
          <p:nvPr/>
        </p:nvSpPr>
        <p:spPr>
          <a:xfrm>
            <a:off x="1657350" y="3124200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81750" y="3118757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57600" y="2941865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86200" y="3170465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8600" y="3301093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7" idx="0"/>
            <a:endCxn id="30" idx="0"/>
          </p:cNvCxnSpPr>
          <p:nvPr/>
        </p:nvCxnSpPr>
        <p:spPr>
          <a:xfrm>
            <a:off x="2152650" y="3124200"/>
            <a:ext cx="2381250" cy="1768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71700" y="4142016"/>
            <a:ext cx="2362200" cy="182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0"/>
          </p:cNvCxnSpPr>
          <p:nvPr/>
        </p:nvCxnSpPr>
        <p:spPr>
          <a:xfrm flipV="1">
            <a:off x="4506686" y="3118757"/>
            <a:ext cx="2370364" cy="180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495800" y="4147458"/>
            <a:ext cx="2370364" cy="180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" y="4694465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539" y="8382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3343" y="1607641"/>
            <a:ext cx="4495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810" y="4648200"/>
            <a:ext cx="7829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Four wheel Drive Super Traction Wheels All Wheels Steer</a:t>
            </a:r>
          </a:p>
          <a:p>
            <a:pPr algn="ctr"/>
            <a:r>
              <a:rPr lang="en-US" sz="4400" b="1" dirty="0" smtClean="0"/>
              <a:t>Turning Mode</a:t>
            </a:r>
            <a:endParaRPr lang="en-US" sz="4400" b="1" dirty="0"/>
          </a:p>
        </p:txBody>
      </p:sp>
      <p:grpSp>
        <p:nvGrpSpPr>
          <p:cNvPr id="11" name="Group 10"/>
          <p:cNvGrpSpPr/>
          <p:nvPr/>
        </p:nvGrpSpPr>
        <p:grpSpPr>
          <a:xfrm rot="17004560">
            <a:off x="2373086" y="1743711"/>
            <a:ext cx="991471" cy="685800"/>
            <a:chOff x="2373086" y="1743711"/>
            <a:chExt cx="991471" cy="685800"/>
          </a:xfrm>
        </p:grpSpPr>
        <p:sp>
          <p:nvSpPr>
            <p:cNvPr id="27" name="Rectangle 26"/>
            <p:cNvSpPr/>
            <p:nvPr/>
          </p:nvSpPr>
          <p:spPr>
            <a:xfrm rot="1800000">
              <a:off x="2373086" y="1760041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800000">
              <a:off x="2533663" y="174371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800000">
              <a:off x="2482814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56221">
            <a:off x="2166937" y="3401629"/>
            <a:ext cx="990600" cy="685800"/>
            <a:chOff x="2318657" y="3447682"/>
            <a:chExt cx="990600" cy="685800"/>
          </a:xfrm>
        </p:grpSpPr>
        <p:sp>
          <p:nvSpPr>
            <p:cNvPr id="32" name="Rectangle 31"/>
            <p:cNvSpPr/>
            <p:nvPr/>
          </p:nvSpPr>
          <p:spPr>
            <a:xfrm rot="1800000">
              <a:off x="2318657" y="3888198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800000">
              <a:off x="2805780" y="3447682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800000">
              <a:off x="2337851" y="4095026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 rot="4866967">
            <a:off x="5701446" y="1709748"/>
            <a:ext cx="1029572" cy="685800"/>
            <a:chOff x="5490971" y="1743710"/>
            <a:chExt cx="1029572" cy="685800"/>
          </a:xfrm>
        </p:grpSpPr>
        <p:sp>
          <p:nvSpPr>
            <p:cNvPr id="24" name="Rectangle 23"/>
            <p:cNvSpPr/>
            <p:nvPr/>
          </p:nvSpPr>
          <p:spPr>
            <a:xfrm rot="-1800000">
              <a:off x="5529943" y="1743712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-1800000">
              <a:off x="5490971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 rot="-1800000">
              <a:off x="5995292" y="1743710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0722879">
            <a:off x="5829378" y="3349000"/>
            <a:ext cx="991407" cy="685800"/>
            <a:chOff x="5571807" y="3447681"/>
            <a:chExt cx="991407" cy="685800"/>
          </a:xfrm>
        </p:grpSpPr>
        <p:sp>
          <p:nvSpPr>
            <p:cNvPr id="21" name="Rectangle 20"/>
            <p:cNvSpPr/>
            <p:nvPr/>
          </p:nvSpPr>
          <p:spPr>
            <a:xfrm rot="-1800000">
              <a:off x="5571807" y="3888198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-1800000">
              <a:off x="5754158" y="344768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-1800000">
              <a:off x="5681471" y="4130405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 rot="-1800000">
            <a:off x="7603352" y="3666099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2221" y="3505868"/>
            <a:ext cx="572861" cy="5728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50074" y="1376574"/>
            <a:ext cx="183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Option:</a:t>
            </a:r>
          </a:p>
          <a:p>
            <a:r>
              <a:rPr lang="en-US" dirty="0" smtClean="0"/>
              <a:t>Motor mounted shaft down with bevel gear drive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00999" y="2570378"/>
            <a:ext cx="0" cy="863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539" y="8382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3343" y="1607641"/>
            <a:ext cx="4495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5467" y="4648200"/>
            <a:ext cx="7829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Four wheel Drive Super Traction Wheels All Wheels Steer</a:t>
            </a:r>
          </a:p>
          <a:p>
            <a:pPr algn="ctr"/>
            <a:r>
              <a:rPr lang="en-US" sz="4400" b="1" dirty="0" smtClean="0"/>
              <a:t>Side Move Mode</a:t>
            </a:r>
            <a:endParaRPr lang="en-US" sz="4400" b="1" dirty="0"/>
          </a:p>
        </p:txBody>
      </p:sp>
      <p:grpSp>
        <p:nvGrpSpPr>
          <p:cNvPr id="6" name="Group 5"/>
          <p:cNvGrpSpPr/>
          <p:nvPr/>
        </p:nvGrpSpPr>
        <p:grpSpPr>
          <a:xfrm rot="14400000">
            <a:off x="2484894" y="1743711"/>
            <a:ext cx="991471" cy="685800"/>
            <a:chOff x="2373086" y="1743711"/>
            <a:chExt cx="991471" cy="685800"/>
          </a:xfrm>
        </p:grpSpPr>
        <p:sp>
          <p:nvSpPr>
            <p:cNvPr id="27" name="Rectangle 26"/>
            <p:cNvSpPr/>
            <p:nvPr/>
          </p:nvSpPr>
          <p:spPr>
            <a:xfrm rot="1800000">
              <a:off x="2373086" y="1760041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800000">
              <a:off x="2533663" y="174371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800000">
              <a:off x="2482814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 rot="-1800000">
            <a:off x="7603352" y="3666099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2221" y="3505868"/>
            <a:ext cx="572861" cy="5728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50074" y="1376574"/>
            <a:ext cx="183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Option:</a:t>
            </a:r>
          </a:p>
          <a:p>
            <a:r>
              <a:rPr lang="en-US" dirty="0" smtClean="0"/>
              <a:t>Motor mounted shaft down with bevel gear drive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00999" y="2570378"/>
            <a:ext cx="0" cy="863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4400000">
            <a:off x="2507695" y="3199011"/>
            <a:ext cx="991471" cy="685800"/>
            <a:chOff x="2373086" y="1743711"/>
            <a:chExt cx="991471" cy="685800"/>
          </a:xfrm>
        </p:grpSpPr>
        <p:sp>
          <p:nvSpPr>
            <p:cNvPr id="25" name="Rectangle 24"/>
            <p:cNvSpPr/>
            <p:nvPr/>
          </p:nvSpPr>
          <p:spPr>
            <a:xfrm rot="1800000">
              <a:off x="2373086" y="1760041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800000">
              <a:off x="2533663" y="174371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800000">
              <a:off x="2482814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7200000" flipH="1">
            <a:off x="5711553" y="3237099"/>
            <a:ext cx="991471" cy="685800"/>
            <a:chOff x="2373086" y="1743711"/>
            <a:chExt cx="991471" cy="685800"/>
          </a:xfrm>
        </p:grpSpPr>
        <p:sp>
          <p:nvSpPr>
            <p:cNvPr id="36" name="Rectangle 35"/>
            <p:cNvSpPr/>
            <p:nvPr/>
          </p:nvSpPr>
          <p:spPr>
            <a:xfrm rot="1800000">
              <a:off x="2373086" y="1760041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800000">
              <a:off x="2533663" y="174371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800000">
              <a:off x="2482814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7200000" flipH="1">
            <a:off x="5708580" y="1744753"/>
            <a:ext cx="991471" cy="685800"/>
            <a:chOff x="2373086" y="1743711"/>
            <a:chExt cx="991471" cy="685800"/>
          </a:xfrm>
        </p:grpSpPr>
        <p:sp>
          <p:nvSpPr>
            <p:cNvPr id="41" name="Rectangle 40"/>
            <p:cNvSpPr/>
            <p:nvPr/>
          </p:nvSpPr>
          <p:spPr>
            <a:xfrm rot="1800000">
              <a:off x="2373086" y="1760041"/>
              <a:ext cx="990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800000">
              <a:off x="2533663" y="1743711"/>
              <a:ext cx="3810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800000">
              <a:off x="2482814" y="1756303"/>
              <a:ext cx="88174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8674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Mecanum</a:t>
            </a:r>
            <a:r>
              <a:rPr lang="en-US" sz="4400" b="1" dirty="0" smtClean="0"/>
              <a:t>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82926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Transfer Power  to another place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Reverse Direction of Input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Change Direction of Input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Change Motion Type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Increase Speed and Distance while decreasing torque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Decrease Speed and Distance while increasing torque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Power Transmission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5453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31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Power Transmission Elements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Levers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95386"/>
            <a:ext cx="2209800" cy="4495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Class 1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Class 2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Class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10100" y="2557514"/>
            <a:ext cx="3657600" cy="38100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5954869" y="2748014"/>
            <a:ext cx="3048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10100" y="2024114"/>
            <a:ext cx="0" cy="533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267700" y="2405114"/>
            <a:ext cx="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38600" y="1592463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199" y="1944918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3934" y="3009361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38500" y="4219545"/>
            <a:ext cx="3657600" cy="38100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6743700" y="4638645"/>
            <a:ext cx="3048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68236" y="3920096"/>
            <a:ext cx="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67000" y="3228945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82434" y="3448123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0932" y="493389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46013" y="3648178"/>
            <a:ext cx="0" cy="533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3300" y="5486400"/>
            <a:ext cx="3657600" cy="38100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7048500" y="5905500"/>
            <a:ext cx="3048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873036" y="5186951"/>
            <a:ext cx="0" cy="533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82434" y="478149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7478" y="454730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5732" y="6200745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50813" y="4915033"/>
            <a:ext cx="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0434" y="5786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Give me a lever long enough and a fulcrum on which to place it, and I shall move the world.</a:t>
            </a:r>
          </a:p>
          <a:p>
            <a:r>
              <a:rPr lang="en-US" dirty="0">
                <a:hlinkClick r:id="rId2"/>
              </a:rPr>
              <a:t>Archimedes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 flipH="1">
            <a:off x="3850715" y="2762250"/>
            <a:ext cx="226857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31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Power Transmission Elements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Levers in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11743" y="5172105"/>
            <a:ext cx="304800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381000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4068" y="1984254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5615" y="5172105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838605"/>
            <a:ext cx="1447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75615" y="3971955"/>
            <a:ext cx="1497169" cy="76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75615" y="3838605"/>
            <a:ext cx="45719" cy="34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57325" y="3914835"/>
            <a:ext cx="209550" cy="2095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59369" y="3905280"/>
            <a:ext cx="209550" cy="2095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68022" y="5010150"/>
            <a:ext cx="209550" cy="2095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" y="4238655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Pneumatic Piston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4284103" y="3938617"/>
            <a:ext cx="1436531" cy="142875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2421334" y="2771775"/>
            <a:ext cx="2993869" cy="142875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86600" y="375832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Lbs</a:t>
            </a:r>
            <a:r>
              <a:rPr lang="en-US" dirty="0" smtClean="0"/>
              <a:t> Applied</a:t>
            </a:r>
          </a:p>
          <a:p>
            <a:r>
              <a:rPr lang="en-US" dirty="0" smtClean="0"/>
              <a:t>4” Stroke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92059" y="252004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Lbs</a:t>
            </a:r>
            <a:r>
              <a:rPr lang="en-US" dirty="0" smtClean="0"/>
              <a:t> out</a:t>
            </a:r>
          </a:p>
          <a:p>
            <a:r>
              <a:rPr lang="en-US" dirty="0" smtClean="0"/>
              <a:t>8” Stroke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15710" y="5800725"/>
            <a:ext cx="231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class Lever?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4414182"/>
            <a:ext cx="231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connecting elements should be perpendicular at mid stroke!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31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Power Transmission Elements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Levers in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861976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0900" y="249555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7474" y="243429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3574" y="4680971"/>
            <a:ext cx="1447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32789" y="4814321"/>
            <a:ext cx="1497169" cy="76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2789" y="4680971"/>
            <a:ext cx="45719" cy="34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14499" y="4757201"/>
            <a:ext cx="209550" cy="2095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43374" y="5191065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Pneumatic Piston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3615610" y="5081467"/>
            <a:ext cx="1184990" cy="142875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48225" y="453881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Lbs</a:t>
            </a:r>
            <a:r>
              <a:rPr lang="en-US" dirty="0" smtClean="0"/>
              <a:t> Applied</a:t>
            </a:r>
          </a:p>
          <a:p>
            <a:r>
              <a:rPr lang="en-US" dirty="0" smtClean="0"/>
              <a:t>4” Stroke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43600" y="233091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Lbs</a:t>
            </a:r>
            <a:r>
              <a:rPr lang="en-US" dirty="0" smtClean="0"/>
              <a:t> out</a:t>
            </a:r>
          </a:p>
          <a:p>
            <a:r>
              <a:rPr lang="en-US" dirty="0" smtClean="0"/>
              <a:t>2” Stroke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91075" y="5591175"/>
            <a:ext cx="231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Levers need to be Straight?</a:t>
            </a:r>
          </a:p>
          <a:p>
            <a:pPr algn="ctr"/>
            <a:r>
              <a:rPr lang="en-US" dirty="0" smtClean="0"/>
              <a:t>What class Lever?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91300" y="3480642"/>
            <a:ext cx="231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connecting elements should be perpendicular at mid stroke!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82333" y="2327600"/>
            <a:ext cx="1699340" cy="2682550"/>
            <a:chOff x="4082333" y="2327600"/>
            <a:chExt cx="1699340" cy="2682550"/>
          </a:xfrm>
        </p:grpSpPr>
        <p:sp>
          <p:nvSpPr>
            <p:cNvPr id="21" name="Rectangle 20"/>
            <p:cNvSpPr/>
            <p:nvPr/>
          </p:nvSpPr>
          <p:spPr>
            <a:xfrm flipH="1">
              <a:off x="4221318" y="2553398"/>
              <a:ext cx="1417482" cy="16189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4121305" y="2495550"/>
              <a:ext cx="226857" cy="2514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16543" y="4747646"/>
              <a:ext cx="209550" cy="2095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138612" y="2529571"/>
              <a:ext cx="209550" cy="2095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5403490" y="2562908"/>
              <a:ext cx="613491" cy="142875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082333" y="2634345"/>
              <a:ext cx="304800" cy="3429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 rot="983410" flipH="1">
            <a:off x="4169369" y="2790609"/>
            <a:ext cx="1417482" cy="161895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983410" flipH="1">
            <a:off x="3781997" y="2491103"/>
            <a:ext cx="226857" cy="25146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983410">
            <a:off x="3467506" y="4694730"/>
            <a:ext cx="209550" cy="209550"/>
          </a:xfrm>
          <a:prstGeom prst="ellipse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983410">
            <a:off x="4114568" y="2573019"/>
            <a:ext cx="209550" cy="209550"/>
          </a:xfrm>
          <a:prstGeom prst="ellipse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983410">
            <a:off x="4010262" y="2668384"/>
            <a:ext cx="304800" cy="342900"/>
          </a:xfrm>
          <a:prstGeom prst="triangle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20713607" flipH="1">
            <a:off x="4173946" y="2425296"/>
            <a:ext cx="1417482" cy="161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0713607" flipH="1">
            <a:off x="4382130" y="2507777"/>
            <a:ext cx="226857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713607">
            <a:off x="4658195" y="4726945"/>
            <a:ext cx="209550" cy="2095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0713607">
            <a:off x="4113939" y="2576567"/>
            <a:ext cx="209550" cy="2095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20713607">
            <a:off x="4101665" y="2677880"/>
            <a:ext cx="304800" cy="3429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33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91328"/>
            <a:ext cx="43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Chains &amp; Belts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3733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3200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9" idx="0"/>
            <a:endCxn id="30" idx="0"/>
          </p:cNvCxnSpPr>
          <p:nvPr/>
        </p:nvCxnSpPr>
        <p:spPr>
          <a:xfrm flipV="1">
            <a:off x="1866900" y="3200400"/>
            <a:ext cx="48387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4"/>
            <a:endCxn id="30" idx="4"/>
          </p:cNvCxnSpPr>
          <p:nvPr/>
        </p:nvCxnSpPr>
        <p:spPr>
          <a:xfrm>
            <a:off x="1866900" y="4572000"/>
            <a:ext cx="4838700" cy="914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Right Arrow 34"/>
          <p:cNvSpPr/>
          <p:nvPr/>
        </p:nvSpPr>
        <p:spPr>
          <a:xfrm>
            <a:off x="914400" y="3524250"/>
            <a:ext cx="457200" cy="1257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flipH="1" flipV="1">
            <a:off x="7467600" y="2819399"/>
            <a:ext cx="1066800" cy="3048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5400" y="306699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52265" y="280029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5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65851" y="991328"/>
            <a:ext cx="4131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Friction Drive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Gear Drive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933700" y="4223095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71900" y="3499195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Right Arrow 34"/>
          <p:cNvSpPr/>
          <p:nvPr/>
        </p:nvSpPr>
        <p:spPr>
          <a:xfrm>
            <a:off x="2476500" y="4013545"/>
            <a:ext cx="457200" cy="1257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flipH="1">
            <a:off x="5829300" y="3099085"/>
            <a:ext cx="1066800" cy="29969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800" y="3499195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61565" y="3099085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86124" y="4578522"/>
            <a:ext cx="142875" cy="1458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43463" y="4569256"/>
            <a:ext cx="142875" cy="1458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Creating Effective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Robot Mechanisms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Drivetrain:</a:t>
            </a:r>
            <a:br>
              <a:rPr lang="en-US" dirty="0" smtClean="0"/>
            </a:br>
            <a:r>
              <a:rPr lang="en-US" dirty="0" smtClean="0"/>
              <a:t>Moves Quickly</a:t>
            </a:r>
            <a:br>
              <a:rPr lang="en-US" dirty="0" smtClean="0"/>
            </a:br>
            <a:r>
              <a:rPr lang="en-US" dirty="0" smtClean="0"/>
              <a:t>Has Good Pushing Power </a:t>
            </a:r>
            <a:r>
              <a:rPr lang="en-US" smtClean="0"/>
              <a:t>(Power &amp; Traction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Turns Easily</a:t>
            </a:r>
            <a:br>
              <a:rPr lang="en-US" dirty="0" smtClean="0"/>
            </a:br>
            <a:r>
              <a:rPr lang="en-US" dirty="0" smtClean="0"/>
              <a:t>Good Control</a:t>
            </a:r>
          </a:p>
          <a:p>
            <a:r>
              <a:rPr lang="en-US" dirty="0" smtClean="0"/>
              <a:t>Manipulation:</a:t>
            </a:r>
            <a:br>
              <a:rPr lang="en-US" dirty="0" smtClean="0"/>
            </a:br>
            <a:r>
              <a:rPr lang="en-US" dirty="0" smtClean="0"/>
              <a:t>Picks up, Moves or Throws Game Pieces Consistently</a:t>
            </a:r>
          </a:p>
          <a:p>
            <a:r>
              <a:rPr lang="en-US" dirty="0" smtClean="0"/>
              <a:t>Motors do not Overheat, Breakers do not Trip</a:t>
            </a:r>
          </a:p>
        </p:txBody>
      </p:sp>
    </p:spTree>
    <p:extLst>
      <p:ext uri="{BB962C8B-B14F-4D97-AF65-F5344CB8AC3E}">
        <p14:creationId xmlns:p14="http://schemas.microsoft.com/office/powerpoint/2010/main" val="38820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4-Point Star 4"/>
          <p:cNvSpPr/>
          <p:nvPr/>
        </p:nvSpPr>
        <p:spPr>
          <a:xfrm>
            <a:off x="3828570" y="3220591"/>
            <a:ext cx="724858" cy="72485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9112" y="991328"/>
            <a:ext cx="726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Rotary Motion To Linear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Curved Right Arrow 34"/>
          <p:cNvSpPr/>
          <p:nvPr/>
        </p:nvSpPr>
        <p:spPr>
          <a:xfrm rot="16200000">
            <a:off x="3994237" y="3424335"/>
            <a:ext cx="457200" cy="11555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19499" y="434340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19562" y="3510081"/>
            <a:ext cx="142875" cy="1458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4337" y="3080983"/>
            <a:ext cx="7696200" cy="210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3232237" y="2628901"/>
            <a:ext cx="1981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0777" y="4876800"/>
            <a:ext cx="4163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Rack &amp; Pinion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9112" y="991328"/>
            <a:ext cx="726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Rotary Motion To Linear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Curved Right Arrow 34"/>
          <p:cNvSpPr/>
          <p:nvPr/>
        </p:nvSpPr>
        <p:spPr>
          <a:xfrm rot="16200000">
            <a:off x="1717701" y="3477214"/>
            <a:ext cx="845114" cy="2882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39644" y="563880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930046" y="2743200"/>
            <a:ext cx="23622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9707" y="3851361"/>
            <a:ext cx="142875" cy="1458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8255" y="2286000"/>
            <a:ext cx="228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4162" y="2140122"/>
            <a:ext cx="376238" cy="3744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542125">
            <a:off x="1531306" y="3869623"/>
            <a:ext cx="5792548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99225" y="2819400"/>
            <a:ext cx="223838" cy="2220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-2635712" y="3498678"/>
            <a:ext cx="223838" cy="2220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0362" y="5051569"/>
            <a:ext cx="223838" cy="2220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67600" y="5157716"/>
            <a:ext cx="1219200" cy="231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029200" y="5153119"/>
            <a:ext cx="1219200" cy="231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37718" y="3775160"/>
            <a:ext cx="111919" cy="11103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26974" y="2216322"/>
            <a:ext cx="223838" cy="2220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6974" y="3152516"/>
            <a:ext cx="111919" cy="11103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46081" y="4378238"/>
            <a:ext cx="111919" cy="11103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1055" y="566482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03394" y="2085945"/>
            <a:ext cx="15072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Fulcrum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6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5739" y="838200"/>
            <a:ext cx="6864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Calculating Ratios of a Powertrain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260991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24400" y="207651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9" idx="0"/>
            <a:endCxn id="30" idx="0"/>
          </p:cNvCxnSpPr>
          <p:nvPr/>
        </p:nvCxnSpPr>
        <p:spPr>
          <a:xfrm flipV="1">
            <a:off x="1866900" y="2076510"/>
            <a:ext cx="4000500" cy="533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4"/>
            <a:endCxn id="30" idx="4"/>
          </p:cNvCxnSpPr>
          <p:nvPr/>
        </p:nvCxnSpPr>
        <p:spPr>
          <a:xfrm>
            <a:off x="1866900" y="3448110"/>
            <a:ext cx="4000500" cy="914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Right Arrow 34"/>
          <p:cNvSpPr/>
          <p:nvPr/>
        </p:nvSpPr>
        <p:spPr>
          <a:xfrm>
            <a:off x="1321904" y="2400360"/>
            <a:ext cx="457200" cy="1257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flipH="1" flipV="1">
            <a:off x="6248400" y="1676400"/>
            <a:ext cx="1066800" cy="3048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5400" y="194310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1476345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0" y="2567345"/>
            <a:ext cx="120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inches D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20 Teeth</a:t>
            </a:r>
          </a:p>
          <a:p>
            <a:pPr algn="ctr"/>
            <a:r>
              <a:rPr lang="en-US" dirty="0" smtClean="0"/>
              <a:t>3000 RPM</a:t>
            </a:r>
          </a:p>
          <a:p>
            <a:pPr algn="ctr"/>
            <a:r>
              <a:rPr lang="en-US" dirty="0" smtClean="0"/>
              <a:t>100 in/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209" y="5193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element size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3400" y="5168491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7974" y="4974606"/>
            <a:ext cx="344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Speed(RPM) &amp; Distance Ratio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783" y="6336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element size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209" y="58980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element size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96348" y="6308899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0923" y="6115014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Torque &amp; Force Ratio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86953" y="2624939"/>
            <a:ext cx="120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inches D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60 Teeth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478994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element size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4870102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2</a:t>
            </a:r>
          </a:p>
          <a:p>
            <a:pPr algn="ctr"/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0" y="500370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.33 X 3000 = 1000 RPM out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87517" y="5990631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6</a:t>
            </a:r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5409" y="6129275"/>
            <a:ext cx="277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 X 100 = 300 in/</a:t>
            </a:r>
            <a:r>
              <a:rPr lang="en-US" dirty="0" err="1" smtClean="0"/>
              <a:t>oz</a:t>
            </a:r>
            <a:r>
              <a:rPr lang="en-US" dirty="0" smtClean="0"/>
              <a:t>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5739" y="838200"/>
            <a:ext cx="6864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Calculating Ratios of a Powertrain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260991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10182" y="2007286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9" idx="0"/>
            <a:endCxn id="30" idx="0"/>
          </p:cNvCxnSpPr>
          <p:nvPr/>
        </p:nvCxnSpPr>
        <p:spPr>
          <a:xfrm flipV="1">
            <a:off x="1866900" y="2007286"/>
            <a:ext cx="2586282" cy="60262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4"/>
            <a:endCxn id="30" idx="4"/>
          </p:cNvCxnSpPr>
          <p:nvPr/>
        </p:nvCxnSpPr>
        <p:spPr>
          <a:xfrm>
            <a:off x="1866900" y="3448110"/>
            <a:ext cx="2586282" cy="8451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95400" y="194310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1542990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0" y="2567345"/>
            <a:ext cx="120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inches D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20 Teeth</a:t>
            </a:r>
          </a:p>
          <a:p>
            <a:pPr algn="ctr"/>
            <a:r>
              <a:rPr lang="en-US" dirty="0" smtClean="0"/>
              <a:t>3000 RPM</a:t>
            </a:r>
          </a:p>
          <a:p>
            <a:pPr algn="ctr"/>
            <a:r>
              <a:rPr lang="en-US" dirty="0" smtClean="0"/>
              <a:t>100 in/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8161" y="4495800"/>
            <a:ext cx="858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one ratio in a system? Multiply the individual ratios to find the overall ratio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3398" y="1743045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inches 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504" y="5181600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2</a:t>
            </a:r>
          </a:p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47800" y="5305027"/>
            <a:ext cx="707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.0825 Speed Ratio X 3000 RPM= 247 RPM out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11791" y="2908895"/>
            <a:ext cx="482782" cy="4827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2143155"/>
            <a:ext cx="17526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9" idx="1"/>
          </p:cNvCxnSpPr>
          <p:nvPr/>
        </p:nvCxnSpPr>
        <p:spPr>
          <a:xfrm flipV="1">
            <a:off x="4282493" y="2143155"/>
            <a:ext cx="3413707" cy="83644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3" idx="4"/>
          </p:cNvCxnSpPr>
          <p:nvPr/>
        </p:nvCxnSpPr>
        <p:spPr>
          <a:xfrm>
            <a:off x="4431673" y="3391679"/>
            <a:ext cx="3455027" cy="50407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1076" y="2965620"/>
            <a:ext cx="73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1” 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17434" y="2794931"/>
            <a:ext cx="738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4” 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29995" y="5183746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1</a:t>
            </a:r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5337465"/>
            <a:ext cx="2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5090" y="5828523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6</a:t>
            </a:r>
            <a:endParaRPr lang="en-US" u="sng" dirty="0" smtClean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56386" y="5951950"/>
            <a:ext cx="707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12 Torque Ratio X 100 in/</a:t>
            </a:r>
            <a:r>
              <a:rPr lang="en-US" dirty="0" err="1" smtClean="0"/>
              <a:t>oz</a:t>
            </a:r>
            <a:r>
              <a:rPr lang="en-US" dirty="0" smtClean="0"/>
              <a:t>= 1200 in/</a:t>
            </a:r>
            <a:r>
              <a:rPr lang="en-US" dirty="0" err="1" smtClean="0"/>
              <a:t>oz</a:t>
            </a:r>
            <a:r>
              <a:rPr lang="en-US" dirty="0" smtClean="0"/>
              <a:t> out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8581" y="5830669"/>
            <a:ext cx="2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</a:t>
            </a:r>
            <a:endParaRPr lang="en-US" u="sng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0586" y="5984388"/>
            <a:ext cx="21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60" y="838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7133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Torque</a:t>
            </a:r>
            <a:r>
              <a:rPr lang="en-US" sz="2800" dirty="0" smtClean="0"/>
              <a:t>- The twisting or rotational force of a shaft (Driver or Driven)</a:t>
            </a:r>
          </a:p>
          <a:p>
            <a:pPr algn="l"/>
            <a:r>
              <a:rPr lang="en-US" sz="2800" dirty="0" smtClean="0"/>
              <a:t>Measured as a force applied a defined distance from the center of rotation</a:t>
            </a:r>
            <a:endParaRPr lang="en-US" sz="2800" dirty="0"/>
          </a:p>
          <a:p>
            <a:pPr algn="l"/>
            <a:r>
              <a:rPr lang="en-US" sz="2800" dirty="0" smtClean="0"/>
              <a:t>Examples:</a:t>
            </a:r>
          </a:p>
          <a:p>
            <a:pPr algn="l"/>
            <a:r>
              <a:rPr lang="en-US" sz="2800" dirty="0" smtClean="0"/>
              <a:t>Foot pound,</a:t>
            </a:r>
            <a:r>
              <a:rPr lang="en-US" sz="2800" dirty="0"/>
              <a:t> </a:t>
            </a:r>
            <a:r>
              <a:rPr lang="en-US" sz="2800" dirty="0" smtClean="0"/>
              <a:t>Inch pound, inch ounce, newton meter </a:t>
            </a:r>
            <a:endParaRPr lang="en-US" sz="2800" dirty="0"/>
          </a:p>
        </p:txBody>
      </p:sp>
      <p:sp>
        <p:nvSpPr>
          <p:cNvPr id="7" name="Donut 6"/>
          <p:cNvSpPr/>
          <p:nvPr/>
        </p:nvSpPr>
        <p:spPr>
          <a:xfrm>
            <a:off x="2019300" y="5232477"/>
            <a:ext cx="228600" cy="228600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>
          <a:xfrm>
            <a:off x="2247900" y="5346777"/>
            <a:ext cx="4457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5600" y="5346777"/>
            <a:ext cx="0" cy="1054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4700" y="489655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 12 inches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Force 1 pound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852" y="605845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Rotation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0" y="5465145"/>
            <a:ext cx="452578" cy="63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52193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Foot Pound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60" y="838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7133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RPM’s –</a:t>
            </a:r>
            <a:r>
              <a:rPr lang="en-US" sz="3600" b="1" dirty="0" smtClean="0"/>
              <a:t>Revolutions per minute</a:t>
            </a:r>
          </a:p>
          <a:p>
            <a:pPr algn="l"/>
            <a:endParaRPr lang="en-US" sz="3600" b="1" dirty="0"/>
          </a:p>
          <a:p>
            <a:pPr algn="l"/>
            <a:r>
              <a:rPr lang="en-US" sz="2800" b="1" dirty="0" smtClean="0"/>
              <a:t>The Angular Velocity of an object- How fast is it turning?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914400" y="4062211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69478" y="5013339"/>
            <a:ext cx="375844" cy="3837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038600" y="3833611"/>
            <a:ext cx="5105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Note: The CIM motor used for drive power on most robots  turns at a about 5000 RPMs  unloaded</a:t>
            </a:r>
            <a:endParaRPr lang="en-US" sz="2000" dirty="0"/>
          </a:p>
        </p:txBody>
      </p:sp>
      <p:sp>
        <p:nvSpPr>
          <p:cNvPr id="6" name="Circular Arrow 5"/>
          <p:cNvSpPr/>
          <p:nvPr/>
        </p:nvSpPr>
        <p:spPr>
          <a:xfrm>
            <a:off x="1371600" y="4495800"/>
            <a:ext cx="1295400" cy="12954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60" y="838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7133" y="228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233" y="1221883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Power </a:t>
            </a:r>
            <a:r>
              <a:rPr lang="en-US" sz="2800" b="1" dirty="0" smtClean="0">
                <a:solidFill>
                  <a:srgbClr val="FF0000"/>
                </a:solidFill>
              </a:rPr>
              <a:t>–</a:t>
            </a:r>
            <a:r>
              <a:rPr lang="en-US" sz="2800" b="1" dirty="0" smtClean="0"/>
              <a:t>(Horsepower) ability to do work</a:t>
            </a:r>
          </a:p>
          <a:p>
            <a:pPr algn="l"/>
            <a:r>
              <a:rPr lang="en-US" sz="2800" b="1" dirty="0" smtClean="0"/>
              <a:t>Always must include a force, a distance, and time</a:t>
            </a:r>
            <a:endParaRPr lang="en-US" sz="2800" b="1" dirty="0"/>
          </a:p>
          <a:p>
            <a:pPr algn="l"/>
            <a:r>
              <a:rPr lang="en-US" sz="2800" b="1" dirty="0" smtClean="0"/>
              <a:t>1 horsepower= lift 550 pounds one foot in one second</a:t>
            </a:r>
          </a:p>
          <a:p>
            <a:pPr algn="l"/>
            <a:r>
              <a:rPr lang="en-US" sz="2800" b="1" dirty="0"/>
              <a:t>1 horsepower= </a:t>
            </a:r>
            <a:r>
              <a:rPr lang="en-US" sz="2800" b="1" dirty="0" smtClean="0"/>
              <a:t>746 watts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555668" y="3565539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0746" y="4516667"/>
            <a:ext cx="375844" cy="3837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00400" y="3565539"/>
            <a:ext cx="5943600" cy="2225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Note: The </a:t>
            </a:r>
            <a:r>
              <a:rPr lang="en-US" sz="2000" dirty="0" err="1" smtClean="0"/>
              <a:t>Cim</a:t>
            </a:r>
            <a:r>
              <a:rPr lang="en-US" sz="2000" dirty="0" smtClean="0"/>
              <a:t> motor power ratings :</a:t>
            </a:r>
          </a:p>
          <a:p>
            <a:pPr algn="l"/>
            <a:r>
              <a:rPr lang="en-US" sz="2000" dirty="0"/>
              <a:t>Voltage: 12 volt DC</a:t>
            </a:r>
          </a:p>
          <a:p>
            <a:pPr algn="l"/>
            <a:r>
              <a:rPr lang="en-US" sz="2000" dirty="0"/>
              <a:t>No load RPM: 5,310 (+/- 10%)</a:t>
            </a:r>
          </a:p>
          <a:p>
            <a:pPr algn="l"/>
            <a:r>
              <a:rPr lang="en-US" sz="2000" dirty="0"/>
              <a:t>Free Current: 2.7 amps</a:t>
            </a:r>
          </a:p>
          <a:p>
            <a:pPr algn="l"/>
            <a:r>
              <a:rPr lang="en-US" sz="2000" dirty="0" smtClean="0"/>
              <a:t>and </a:t>
            </a:r>
            <a:r>
              <a:rPr lang="en-US" sz="2000" dirty="0"/>
              <a:t>68 amps)</a:t>
            </a:r>
          </a:p>
          <a:p>
            <a:pPr algn="l"/>
            <a:r>
              <a:rPr lang="en-US" sz="2000" dirty="0"/>
              <a:t>Stall Torque: 2.42 N-m, or 343.4 </a:t>
            </a:r>
            <a:r>
              <a:rPr lang="en-US" sz="2000" dirty="0" err="1"/>
              <a:t>oz</a:t>
            </a:r>
            <a:r>
              <a:rPr lang="en-US" sz="2000" dirty="0"/>
              <a:t>-in</a:t>
            </a:r>
          </a:p>
          <a:p>
            <a:pPr algn="l"/>
            <a:r>
              <a:rPr lang="en-US" sz="2000" dirty="0"/>
              <a:t>Stall Current: 133 amps</a:t>
            </a:r>
          </a:p>
          <a:p>
            <a:pPr algn="l"/>
            <a:endParaRPr lang="en-US" sz="2000" dirty="0"/>
          </a:p>
        </p:txBody>
      </p:sp>
      <p:sp>
        <p:nvSpPr>
          <p:cNvPr id="6" name="Circular Arrow 5"/>
          <p:cNvSpPr/>
          <p:nvPr/>
        </p:nvSpPr>
        <p:spPr>
          <a:xfrm>
            <a:off x="1012868" y="3999128"/>
            <a:ext cx="1295400" cy="12954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5879323"/>
            <a:ext cx="823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Maximum Power: 337 Watts (at 2655 rpm, 172 </a:t>
            </a:r>
            <a:r>
              <a:rPr lang="en-US" sz="2400" b="1" dirty="0" err="1" smtClean="0"/>
              <a:t>oz</a:t>
            </a:r>
            <a:r>
              <a:rPr lang="en-US" sz="2400" b="1" dirty="0" smtClean="0"/>
              <a:t>-in)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50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33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43" y="762000"/>
            <a:ext cx="7330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You Need to Know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Designing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743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1-Amount of load that needs to be moved? (Force)</a:t>
            </a:r>
            <a:endParaRPr lang="en-US" sz="3200" dirty="0"/>
          </a:p>
          <a:p>
            <a:r>
              <a:rPr lang="en-US" sz="3200" dirty="0" smtClean="0"/>
              <a:t>2-How fast does it need to be moved ?(Time)</a:t>
            </a:r>
            <a:endParaRPr lang="en-US" sz="3200" dirty="0"/>
          </a:p>
          <a:p>
            <a:r>
              <a:rPr lang="en-US" sz="3200" dirty="0" smtClean="0"/>
              <a:t>3- How far does it need to go? (Distance)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4724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If this looks familiar, it is the power requirement of the task!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33" y="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Power Transmission Elements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1816" y="762000"/>
            <a:ext cx="5319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Common Mistake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8533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Connecting a motor or piston to a mechanism without calculating the output force, distance and speed.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4518998"/>
            <a:ext cx="1905000" cy="1905000"/>
            <a:chOff x="228600" y="3810000"/>
            <a:chExt cx="1905000" cy="1905000"/>
          </a:xfrm>
        </p:grpSpPr>
        <p:grpSp>
          <p:nvGrpSpPr>
            <p:cNvPr id="5" name="Group 4"/>
            <p:cNvGrpSpPr/>
            <p:nvPr/>
          </p:nvGrpSpPr>
          <p:grpSpPr>
            <a:xfrm>
              <a:off x="830270" y="4411670"/>
              <a:ext cx="701661" cy="701661"/>
              <a:chOff x="555668" y="3565539"/>
              <a:chExt cx="2286000" cy="2286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55668" y="3565539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10746" y="4516667"/>
                <a:ext cx="375844" cy="383744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ircular Arrow 8"/>
              <p:cNvSpPr/>
              <p:nvPr/>
            </p:nvSpPr>
            <p:spPr>
              <a:xfrm>
                <a:off x="1012868" y="3999128"/>
                <a:ext cx="1295400" cy="1295400"/>
              </a:xfrm>
              <a:prstGeom prst="circular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28600" y="3810000"/>
              <a:ext cx="1905000" cy="19050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78586" y="6477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62200" y="2962602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This has happened-more than once!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217581" y="3575560"/>
            <a:ext cx="6613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CIM motor connected directly to a 6” Diameter Wheel</a:t>
            </a:r>
          </a:p>
          <a:p>
            <a:endParaRPr lang="en-US" sz="2000" dirty="0"/>
          </a:p>
          <a:p>
            <a:r>
              <a:rPr lang="en-US" sz="2000" dirty="0" smtClean="0"/>
              <a:t>Speed of bot at 2655 CIM RPM --- 69 feet per second (FPS)</a:t>
            </a:r>
          </a:p>
          <a:p>
            <a:r>
              <a:rPr lang="en-US" sz="2000" dirty="0" smtClean="0"/>
              <a:t>(Most bots have a maximum velocity of 10 FPS. Faster makes for a hard to control robot)</a:t>
            </a:r>
          </a:p>
          <a:p>
            <a:endParaRPr lang="en-US" sz="2000" dirty="0"/>
          </a:p>
          <a:p>
            <a:r>
              <a:rPr lang="en-US" sz="2000" dirty="0" smtClean="0"/>
              <a:t>Load applied to ground  at  CIM 172 in/</a:t>
            </a:r>
            <a:r>
              <a:rPr lang="en-US" sz="2000" dirty="0" err="1" smtClean="0"/>
              <a:t>oz</a:t>
            </a:r>
            <a:r>
              <a:rPr lang="en-US" sz="2000" dirty="0" smtClean="0"/>
              <a:t>----2 pounds of force</a:t>
            </a:r>
          </a:p>
          <a:p>
            <a:r>
              <a:rPr lang="en-US" sz="2000" dirty="0" smtClean="0"/>
              <a:t>(To drive a 130 pound robot)</a:t>
            </a:r>
          </a:p>
          <a:p>
            <a:r>
              <a:rPr lang="en-US" sz="2000" dirty="0" smtClean="0"/>
              <a:t>Result-Bot does not move, breakers trip, magic white smoke?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13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6366" y="3080095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2819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861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Fisher-Price Gear Box Analysis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641520"/>
            <a:ext cx="28956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R </a:t>
            </a:r>
            <a:r>
              <a:rPr lang="en-US" dirty="0" smtClean="0"/>
              <a:t>550 </a:t>
            </a:r>
            <a:r>
              <a:rPr lang="en-US" dirty="0"/>
              <a:t>motor</a:t>
            </a:r>
          </a:p>
          <a:p>
            <a:pPr algn="ctr"/>
            <a:r>
              <a:rPr lang="en-US" dirty="0" smtClean="0"/>
              <a:t>17,250 RPM .83 in/</a:t>
            </a:r>
            <a:r>
              <a:rPr lang="en-US" dirty="0" err="1" smtClean="0"/>
              <a:t>oz</a:t>
            </a:r>
            <a:r>
              <a:rPr lang="en-US" dirty="0" smtClean="0"/>
              <a:t> torque 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15200" y="2050426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8237" y="3311966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236" y="3317092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19804" y="297043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752600" y="3622771"/>
            <a:ext cx="568229" cy="56822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5059" y="3722219"/>
            <a:ext cx="46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286000" y="2927695"/>
            <a:ext cx="22860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1" y="3880903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0400" y="3886029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407" y="315714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79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484808" y="2667000"/>
            <a:ext cx="1950042" cy="19500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2600" y="3454792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59772" y="3429000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90244" y="2819399"/>
            <a:ext cx="2420155" cy="23260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2167" y="2811203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6918" y="2951951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90144" y="2050426"/>
            <a:ext cx="4020355" cy="3863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58265" y="3840343"/>
            <a:ext cx="284113" cy="28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4400" y="2564850"/>
            <a:ext cx="152400" cy="431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0" y="2564850"/>
            <a:ext cx="952499" cy="61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57048" y="5410200"/>
            <a:ext cx="868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81000" y="5914373"/>
            <a:ext cx="82408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6366" y="3080095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2819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Fisher-Price Gear Box Analysis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RPM (speed)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641520"/>
            <a:ext cx="28956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R </a:t>
            </a:r>
            <a:r>
              <a:rPr lang="en-US" dirty="0" smtClean="0"/>
              <a:t>550 </a:t>
            </a:r>
            <a:r>
              <a:rPr lang="en-US" dirty="0"/>
              <a:t>motor</a:t>
            </a:r>
          </a:p>
          <a:p>
            <a:pPr algn="ctr"/>
            <a:r>
              <a:rPr lang="en-US" dirty="0" smtClean="0"/>
              <a:t>17,250 RPM .83 in/</a:t>
            </a:r>
            <a:r>
              <a:rPr lang="en-US" dirty="0" err="1" smtClean="0"/>
              <a:t>oz</a:t>
            </a:r>
            <a:r>
              <a:rPr lang="en-US" dirty="0" smtClean="0"/>
              <a:t> torque 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98883" y="4658364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8237" y="3311966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236" y="3317092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19804" y="297043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752600" y="3622771"/>
            <a:ext cx="568229" cy="56822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5059" y="3722219"/>
            <a:ext cx="46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286000" y="2927695"/>
            <a:ext cx="22860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1" y="3880903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0400" y="3886029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407" y="315714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79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484808" y="2667000"/>
            <a:ext cx="1950042" cy="19500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2600" y="3454792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59772" y="3429000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90244" y="2819399"/>
            <a:ext cx="2420155" cy="23260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2167" y="2811203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6918" y="2951951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90144" y="2050426"/>
            <a:ext cx="4020355" cy="3863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58265" y="3840343"/>
            <a:ext cx="284113" cy="28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57800" y="5334000"/>
            <a:ext cx="1064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6” Wheel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19</a:t>
            </a:r>
          </a:p>
          <a:p>
            <a:pPr algn="ctr"/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4945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5099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25</a:t>
            </a:r>
          </a:p>
          <a:p>
            <a:pPr algn="ctr"/>
            <a:r>
              <a:rPr lang="en-US" dirty="0" smtClean="0"/>
              <a:t>79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77798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19</a:t>
            </a:r>
          </a:p>
          <a:p>
            <a:pPr algn="ctr"/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40497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12</a:t>
            </a:r>
          </a:p>
          <a:p>
            <a:pPr algn="ctr"/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90343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27644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65278" y="5632102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20774" y="5645949"/>
            <a:ext cx="6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.008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41686" y="5168410"/>
            <a:ext cx="150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 Ratio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200" y="6324600"/>
            <a:ext cx="6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.008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6324600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6324600"/>
            <a:ext cx="131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17,200RPM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57400" y="6324600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09800" y="632460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140 RPM Output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02194" y="6341841"/>
            <a:ext cx="514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18” Wheel C = 2537 IPM /12=211fpm/60= 3.5 fps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6366" y="3080095"/>
            <a:ext cx="838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28194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Fisher-Price Gear Box Analysis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Torque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641520"/>
            <a:ext cx="28956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R </a:t>
            </a:r>
            <a:r>
              <a:rPr lang="en-US" dirty="0" smtClean="0"/>
              <a:t>550 </a:t>
            </a:r>
            <a:r>
              <a:rPr lang="en-US" dirty="0"/>
              <a:t>motor</a:t>
            </a:r>
          </a:p>
          <a:p>
            <a:pPr algn="ctr"/>
            <a:r>
              <a:rPr lang="en-US" dirty="0" smtClean="0"/>
              <a:t>17,250 RPM .83 in/</a:t>
            </a:r>
            <a:r>
              <a:rPr lang="en-US" dirty="0" err="1" smtClean="0"/>
              <a:t>oz</a:t>
            </a:r>
            <a:r>
              <a:rPr lang="en-US" dirty="0" smtClean="0"/>
              <a:t> torque 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98883" y="4658364"/>
            <a:ext cx="1306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Output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8237" y="3311966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236" y="3317092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19804" y="297043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752600" y="3622771"/>
            <a:ext cx="568229" cy="56822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5059" y="3722219"/>
            <a:ext cx="46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286000" y="2927695"/>
            <a:ext cx="22860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1" y="3880903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00400" y="3886029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407" y="3157146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79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484808" y="2667000"/>
            <a:ext cx="1950042" cy="19500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2600" y="3454792"/>
            <a:ext cx="374458" cy="3744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59772" y="3429000"/>
            <a:ext cx="4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90244" y="2819399"/>
            <a:ext cx="2420155" cy="23260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42167" y="2811203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6918" y="2951951"/>
            <a:ext cx="448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90144" y="2050426"/>
            <a:ext cx="4020355" cy="3863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58265" y="3840343"/>
            <a:ext cx="284113" cy="28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57800" y="53340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6”D Wheel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71</a:t>
            </a:r>
          </a:p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4945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5099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79</a:t>
            </a:r>
          </a:p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77798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62</a:t>
            </a:r>
          </a:p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40497" y="5479667"/>
            <a:ext cx="52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38</a:t>
            </a:r>
          </a:p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90343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27644" y="5618166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65278" y="5632102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20774" y="5645949"/>
            <a:ext cx="6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41686" y="5168410"/>
            <a:ext cx="150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Torque Ratio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4061" y="6324600"/>
            <a:ext cx="64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55177" y="6324600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46517" y="6324600"/>
            <a:ext cx="131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.83 in/</a:t>
            </a:r>
            <a:r>
              <a:rPr lang="en-US" dirty="0" err="1" smtClean="0"/>
              <a:t>oz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42787" y="6324600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53268" y="6324600"/>
            <a:ext cx="24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101 in </a:t>
            </a:r>
            <a:r>
              <a:rPr lang="en-US" dirty="0" err="1" smtClean="0"/>
              <a:t>oz</a:t>
            </a:r>
            <a:r>
              <a:rPr lang="en-US" dirty="0" smtClean="0"/>
              <a:t>  output torque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48198" y="6324600"/>
            <a:ext cx="251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/ 3” radius of wheel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79204" y="6349285"/>
            <a:ext cx="2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57998" y="6336268"/>
            <a:ext cx="198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34 </a:t>
            </a:r>
            <a:r>
              <a:rPr lang="en-US" dirty="0" err="1" smtClean="0"/>
              <a:t>oz</a:t>
            </a:r>
            <a:r>
              <a:rPr lang="en-US" dirty="0" smtClean="0"/>
              <a:t> at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5715000"/>
            <a:ext cx="6858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838928"/>
          </a:xfrm>
        </p:spPr>
        <p:txBody>
          <a:bodyPr/>
          <a:lstStyle/>
          <a:p>
            <a:r>
              <a:rPr lang="en-US" dirty="0" smtClean="0"/>
              <a:t>Power Transmission Elements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799" y="533400"/>
            <a:ext cx="2928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Summary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and research your available motors</a:t>
            </a:r>
          </a:p>
          <a:p>
            <a:r>
              <a:rPr lang="en-US" dirty="0"/>
              <a:t>	</a:t>
            </a:r>
            <a:r>
              <a:rPr lang="en-US" dirty="0" smtClean="0"/>
              <a:t>Google search to find rated RPM and Torque, as well as power draw(Amps)</a:t>
            </a:r>
          </a:p>
          <a:p>
            <a:endParaRPr lang="en-US" dirty="0" smtClean="0"/>
          </a:p>
          <a:p>
            <a:r>
              <a:rPr lang="en-US" dirty="0" smtClean="0"/>
              <a:t>Design your mechanisms carefully</a:t>
            </a:r>
          </a:p>
          <a:p>
            <a:r>
              <a:rPr lang="en-US" dirty="0"/>
              <a:t>	</a:t>
            </a:r>
            <a:r>
              <a:rPr lang="en-US" dirty="0" smtClean="0"/>
              <a:t>Calculate ratios and output distance, force applied, and time to actuate</a:t>
            </a:r>
          </a:p>
          <a:p>
            <a:endParaRPr lang="en-US" dirty="0"/>
          </a:p>
          <a:p>
            <a:r>
              <a:rPr lang="en-US" dirty="0" smtClean="0"/>
              <a:t>NOTE: Match time is two minutes! A slow mechanism will reduce your performance</a:t>
            </a:r>
          </a:p>
          <a:p>
            <a:endParaRPr lang="en-US" dirty="0"/>
          </a:p>
          <a:p>
            <a:r>
              <a:rPr lang="en-US" dirty="0" smtClean="0"/>
              <a:t>Always plan for adjustability.  Adding extra fulcrum, input , and output attachment points is easier at the time initial manufacture</a:t>
            </a:r>
          </a:p>
          <a:p>
            <a:endParaRPr lang="en-US" dirty="0"/>
          </a:p>
          <a:p>
            <a:r>
              <a:rPr lang="en-US" dirty="0" smtClean="0"/>
              <a:t>Always use double shear attachments when possible. They are much stronger and greatly i</a:t>
            </a:r>
            <a:r>
              <a:rPr lang="en-US" dirty="0"/>
              <a:t>mprove the </a:t>
            </a:r>
            <a:r>
              <a:rPr lang="en-US" dirty="0" smtClean="0"/>
              <a:t>function of the mechanism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6388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90600" y="50292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05401" y="5715000"/>
            <a:ext cx="6858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81600" y="56388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334000" y="50292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86400" y="56388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5503157"/>
            <a:ext cx="2262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Single Shear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95618" y="5498812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Double Shear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9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racer\Desktop\P411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52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74721" y="4495800"/>
            <a:ext cx="62593" cy="342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09407" y="2857500"/>
            <a:ext cx="62593" cy="342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Basic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514600"/>
            <a:ext cx="4495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700000">
            <a:off x="2487263" y="2689715"/>
            <a:ext cx="576122" cy="19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700000">
            <a:off x="2427392" y="4747115"/>
            <a:ext cx="576122" cy="19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62600" y="27432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62600" y="48006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3200400"/>
            <a:ext cx="9144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38650" y="3052909"/>
            <a:ext cx="266700" cy="7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33900" y="3084499"/>
            <a:ext cx="1943100" cy="7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4800" y="4191000"/>
            <a:ext cx="9144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471307" y="4555138"/>
            <a:ext cx="266700" cy="7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33900" y="4658019"/>
            <a:ext cx="1943100" cy="7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2539" y="5562600"/>
            <a:ext cx="7829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Two Wheel Drive With Casters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367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Basic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150" y="2705100"/>
            <a:ext cx="6667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76350" y="2754086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0750" y="2759529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6764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4350" y="2609850"/>
            <a:ext cx="342900" cy="3429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950" y="2988129"/>
            <a:ext cx="1295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9350" y="298812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  <a:endCxn id="9" idx="0"/>
          </p:cNvCxnSpPr>
          <p:nvPr/>
        </p:nvCxnSpPr>
        <p:spPr>
          <a:xfrm flipV="1">
            <a:off x="2152650" y="2609850"/>
            <a:ext cx="2343150" cy="378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14600" y="2952751"/>
            <a:ext cx="2019300" cy="1238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" y="48006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Two Wheel Drive</a:t>
            </a:r>
          </a:p>
          <a:p>
            <a:pPr algn="ctr"/>
            <a:r>
              <a:rPr lang="en-US" sz="4400" b="1" dirty="0" smtClean="0"/>
              <a:t>All Traction Wheels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61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Basic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150" y="2705100"/>
            <a:ext cx="6667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76350" y="2754086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6764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4350" y="2609850"/>
            <a:ext cx="342900" cy="3429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950" y="2988129"/>
            <a:ext cx="1295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  <a:endCxn id="9" idx="0"/>
          </p:cNvCxnSpPr>
          <p:nvPr/>
        </p:nvCxnSpPr>
        <p:spPr>
          <a:xfrm flipV="1">
            <a:off x="2152650" y="2609850"/>
            <a:ext cx="2343150" cy="378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14600" y="2952751"/>
            <a:ext cx="2019300" cy="1238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15786" y="48006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Two Wheel Drive</a:t>
            </a:r>
          </a:p>
          <a:p>
            <a:pPr algn="ctr"/>
            <a:r>
              <a:rPr lang="en-US" sz="4400" b="1" dirty="0" err="1" smtClean="0"/>
              <a:t>Omniwheels</a:t>
            </a:r>
            <a:r>
              <a:rPr lang="en-US" sz="4400" b="1" dirty="0" smtClean="0"/>
              <a:t> on one Axle</a:t>
            </a:r>
            <a:endParaRPr lang="en-US" sz="4400" b="1" dirty="0"/>
          </a:p>
        </p:txBody>
      </p:sp>
      <p:sp>
        <p:nvSpPr>
          <p:cNvPr id="15" name="Oval 14"/>
          <p:cNvSpPr/>
          <p:nvPr/>
        </p:nvSpPr>
        <p:spPr>
          <a:xfrm>
            <a:off x="6000750" y="2759529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29350" y="298812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81750" y="3118757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29425" y="2754086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7050" y="4430486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05725" y="3559629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35436" y="3554185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700000">
            <a:off x="7472362" y="4155942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700000">
            <a:off x="6163033" y="2999656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8900000">
            <a:off x="7412812" y="2958193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900000">
            <a:off x="6255882" y="4248149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Basic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150" y="2705100"/>
            <a:ext cx="6667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76350" y="2754086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0750" y="2759529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6764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4350" y="2609850"/>
            <a:ext cx="342900" cy="3429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950" y="2988129"/>
            <a:ext cx="1295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9350" y="298812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  <a:endCxn id="9" idx="0"/>
          </p:cNvCxnSpPr>
          <p:nvPr/>
        </p:nvCxnSpPr>
        <p:spPr>
          <a:xfrm flipV="1">
            <a:off x="2152650" y="2609850"/>
            <a:ext cx="2343150" cy="378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14600" y="2952751"/>
            <a:ext cx="2019300" cy="1238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" y="48006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Four Wheel Drive</a:t>
            </a:r>
          </a:p>
          <a:p>
            <a:pPr algn="ctr"/>
            <a:r>
              <a:rPr lang="en-US" sz="4400" b="1" dirty="0" smtClean="0"/>
              <a:t>All Traction Wheels</a:t>
            </a:r>
            <a:endParaRPr lang="en-US" sz="4400" b="1" dirty="0"/>
          </a:p>
        </p:txBody>
      </p:sp>
      <p:cxnSp>
        <p:nvCxnSpPr>
          <p:cNvPr id="15" name="Straight Connector 14"/>
          <p:cNvCxnSpPr>
            <a:stCxn id="17" idx="0"/>
            <a:endCxn id="18" idx="0"/>
          </p:cNvCxnSpPr>
          <p:nvPr/>
        </p:nvCxnSpPr>
        <p:spPr>
          <a:xfrm flipV="1">
            <a:off x="2152650" y="3118757"/>
            <a:ext cx="4724400" cy="54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57350" y="3124200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81750" y="3118757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171700" y="4136572"/>
            <a:ext cx="4724400" cy="54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1142999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Basic Drive Train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Power Transmission &amp; Drivetrain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150" y="2705100"/>
            <a:ext cx="6667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76350" y="2754086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0750" y="2759529"/>
            <a:ext cx="1752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362200"/>
            <a:ext cx="16764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24350" y="2609850"/>
            <a:ext cx="342900" cy="3429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04950" y="2988129"/>
            <a:ext cx="1295400" cy="1295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9350" y="2988129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  <a:endCxn id="9" idx="0"/>
          </p:cNvCxnSpPr>
          <p:nvPr/>
        </p:nvCxnSpPr>
        <p:spPr>
          <a:xfrm flipV="1">
            <a:off x="2152650" y="2609850"/>
            <a:ext cx="2343150" cy="378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14600" y="2952751"/>
            <a:ext cx="2019300" cy="1238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850" y="48006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Four Wheel Drive</a:t>
            </a:r>
          </a:p>
          <a:p>
            <a:pPr algn="ctr"/>
            <a:r>
              <a:rPr lang="en-US" sz="4400" b="1" dirty="0" err="1" smtClean="0"/>
              <a:t>Omniwheels</a:t>
            </a:r>
            <a:r>
              <a:rPr lang="en-US" sz="4400" b="1" dirty="0" smtClean="0"/>
              <a:t> on one Axle</a:t>
            </a:r>
            <a:endParaRPr lang="en-US" sz="4400" b="1" dirty="0"/>
          </a:p>
        </p:txBody>
      </p:sp>
      <p:cxnSp>
        <p:nvCxnSpPr>
          <p:cNvPr id="15" name="Straight Connector 14"/>
          <p:cNvCxnSpPr>
            <a:stCxn id="17" idx="0"/>
            <a:endCxn id="18" idx="0"/>
          </p:cNvCxnSpPr>
          <p:nvPr/>
        </p:nvCxnSpPr>
        <p:spPr>
          <a:xfrm flipV="1">
            <a:off x="2152650" y="3118757"/>
            <a:ext cx="4724400" cy="54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57350" y="3124200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81750" y="3118757"/>
            <a:ext cx="990600" cy="10232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171700" y="4136572"/>
            <a:ext cx="4724400" cy="54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29425" y="2754086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7050" y="4430486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05725" y="3559629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35436" y="3554185"/>
            <a:ext cx="9525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700000">
            <a:off x="7472362" y="4155942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700000">
            <a:off x="6163033" y="2999656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900000">
            <a:off x="7412812" y="2958193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900000">
            <a:off x="6255882" y="4248149"/>
            <a:ext cx="104775" cy="1578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1460</Words>
  <Application>Microsoft Office PowerPoint</Application>
  <PresentationFormat>On-screen Show (4:3)</PresentationFormat>
  <Paragraphs>430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 Transmission &amp; Drivetrain</vt:lpstr>
      <vt:lpstr>Creating Effective Robot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Transmission Elements Levers</vt:lpstr>
      <vt:lpstr>Power Transmission Elements Levers in Action</vt:lpstr>
      <vt:lpstr>Power Transmission Elements Levers in Action</vt:lpstr>
      <vt:lpstr>Power Transmission Elements</vt:lpstr>
      <vt:lpstr>Power Transmission Elements</vt:lpstr>
      <vt:lpstr>Power Transmission Elements</vt:lpstr>
      <vt:lpstr>Power Transmission Elements</vt:lpstr>
      <vt:lpstr>Power Transmission Elements</vt:lpstr>
      <vt:lpstr>Power Transmission Elements</vt:lpstr>
      <vt:lpstr>Important Terms</vt:lpstr>
      <vt:lpstr>Important Terms</vt:lpstr>
      <vt:lpstr>Important Terms</vt:lpstr>
      <vt:lpstr>Power Transmission Elements</vt:lpstr>
      <vt:lpstr>Power Transmission Elements</vt:lpstr>
      <vt:lpstr>Power Transmission Elements</vt:lpstr>
      <vt:lpstr>Power Transmission Elements</vt:lpstr>
      <vt:lpstr>Power Transmission Elements</vt:lpstr>
      <vt:lpstr>Power Transmission Elements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Transmission &amp; Drivetrain</dc:title>
  <dc:creator>FSracer</dc:creator>
  <cp:lastModifiedBy>FSracer</cp:lastModifiedBy>
  <cp:revision>52</cp:revision>
  <cp:lastPrinted>2013-11-03T00:22:33Z</cp:lastPrinted>
  <dcterms:created xsi:type="dcterms:W3CDTF">2013-10-31T22:00:18Z</dcterms:created>
  <dcterms:modified xsi:type="dcterms:W3CDTF">2013-11-03T18:49:59Z</dcterms:modified>
</cp:coreProperties>
</file>